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sldIdLst>
    <p:sldId id="277" r:id="rId2"/>
    <p:sldId id="279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4" r:id="rId14"/>
    <p:sldId id="266" r:id="rId15"/>
  </p:sldIdLst>
  <p:sldSz cx="10693400" cy="7561263"/>
  <p:notesSz cx="6797675" cy="9926638"/>
  <p:defaultTextStyle>
    <a:defPPr>
      <a:defRPr lang="ru-RU"/>
    </a:defPPr>
    <a:lvl1pPr marL="0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528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3056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4584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6112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7640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9168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0696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2224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B8F62AB6-B68B-441F-9AC8-D04EB99B4DBD}">
          <p14:sldIdLst>
            <p14:sldId id="277"/>
            <p14:sldId id="279"/>
            <p14:sldId id="283"/>
            <p14:sldId id="284"/>
            <p14:sldId id="285"/>
            <p14:sldId id="286"/>
            <p14:sldId id="287"/>
            <p14:sldId id="288"/>
            <p14:sldId id="289"/>
            <p14:sldId id="290"/>
            <p14:sldId id="291"/>
            <p14:sldId id="292"/>
            <p14:sldId id="294"/>
            <p14:sldId id="266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2382">
          <p15:clr>
            <a:srgbClr val="A4A3A4"/>
          </p15:clr>
        </p15:guide>
        <p15:guide id="2" orient="horz" pos="1116">
          <p15:clr>
            <a:srgbClr val="A4A3A4"/>
          </p15:clr>
        </p15:guide>
        <p15:guide id="3" orient="horz" pos="348">
          <p15:clr>
            <a:srgbClr val="A4A3A4"/>
          </p15:clr>
        </p15:guide>
        <p15:guide id="4" orient="horz" pos="4470">
          <p15:clr>
            <a:srgbClr val="A4A3A4"/>
          </p15:clr>
        </p15:guide>
        <p15:guide id="5" pos="3368">
          <p15:clr>
            <a:srgbClr val="A4A3A4"/>
          </p15:clr>
        </p15:guide>
        <p15:guide id="6" pos="828">
          <p15:clr>
            <a:srgbClr val="A4A3A4"/>
          </p15:clr>
        </p15:guide>
        <p15:guide id="7" pos="1824">
          <p15:clr>
            <a:srgbClr val="A4A3A4"/>
          </p15:clr>
        </p15:guide>
        <p15:guide id="8" pos="6011">
          <p15:clr>
            <a:srgbClr val="A4A3A4"/>
          </p15:clr>
        </p15:guide>
        <p15:guide id="9" pos="6456">
          <p15:clr>
            <a:srgbClr val="A4A3A4"/>
          </p15:clr>
        </p15:guide>
        <p15:guide id="10" pos="60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600" y="-72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Z:\Projects\Текущие\Проектная\FNS_2012\_БРЭНДБУК\out\PPT\3_1_present-01.jp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88" y="520"/>
            <a:ext cx="10691812" cy="756074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802005" y="3708623"/>
            <a:ext cx="9089390" cy="1620771"/>
          </a:xfrm>
        </p:spPr>
        <p:txBody>
          <a:bodyPr>
            <a:normAutofit/>
          </a:bodyPr>
          <a:lstStyle>
            <a:lvl1pPr>
              <a:defRPr sz="57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dirty="0" smtClean="0"/>
              <a:t>НАЗВАНИЕ ПРЕЗЕНТАЦИИ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604010" y="5364807"/>
            <a:ext cx="7485380" cy="1932323"/>
          </a:xfrm>
        </p:spPr>
        <p:txBody>
          <a:bodyPr>
            <a:normAutofit/>
          </a:bodyPr>
          <a:lstStyle>
            <a:lvl1pPr marL="0" indent="0" algn="ctr">
              <a:buNone/>
              <a:defRPr sz="3200" b="0">
                <a:solidFill>
                  <a:schemeClr val="bg1"/>
                </a:solidFill>
                <a:latin typeface="+mj-lt"/>
              </a:defRPr>
            </a:lvl1pPr>
            <a:lvl2pPr marL="5215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3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5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6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7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91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0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2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22.12.2012</a:t>
            </a:r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95981" y="675613"/>
            <a:ext cx="6416040" cy="4536758"/>
          </a:xfrm>
        </p:spPr>
        <p:txBody>
          <a:bodyPr/>
          <a:lstStyle>
            <a:lvl1pPr marL="0" indent="0">
              <a:buNone/>
              <a:defRPr sz="3700"/>
            </a:lvl1pPr>
            <a:lvl2pPr marL="521528" indent="0">
              <a:buNone/>
              <a:defRPr sz="3200"/>
            </a:lvl2pPr>
            <a:lvl3pPr marL="1043056" indent="0">
              <a:buNone/>
              <a:defRPr sz="2700"/>
            </a:lvl3pPr>
            <a:lvl4pPr marL="1564584" indent="0">
              <a:buNone/>
              <a:defRPr sz="2300"/>
            </a:lvl4pPr>
            <a:lvl5pPr marL="2086112" indent="0">
              <a:buNone/>
              <a:defRPr sz="2300"/>
            </a:lvl5pPr>
            <a:lvl6pPr marL="2607640" indent="0">
              <a:buNone/>
              <a:defRPr sz="2300"/>
            </a:lvl6pPr>
            <a:lvl7pPr marL="3129168" indent="0">
              <a:buNone/>
              <a:defRPr sz="2300"/>
            </a:lvl7pPr>
            <a:lvl8pPr marL="3650696" indent="0">
              <a:buNone/>
              <a:defRPr sz="2300"/>
            </a:lvl8pPr>
            <a:lvl9pPr marL="4172224" indent="0">
              <a:buNone/>
              <a:defRPr sz="23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067112" y="334306"/>
            <a:ext cx="2812588" cy="71131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5639" y="334306"/>
            <a:ext cx="8263250" cy="71131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87" y="2108"/>
            <a:ext cx="10691813" cy="7558635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62025" y="1771650"/>
            <a:ext cx="8561139" cy="5324475"/>
          </a:xfrm>
        </p:spPr>
        <p:txBody>
          <a:bodyPr/>
          <a:lstStyle>
            <a:lvl1pPr marL="363538" indent="0">
              <a:buFontTx/>
              <a:buNone/>
              <a:defRPr b="1">
                <a:latin typeface="+mj-lt"/>
              </a:defRPr>
            </a:lvl1pPr>
            <a:lvl2pPr marL="360363" indent="3175">
              <a:defRPr>
                <a:latin typeface="+mj-lt"/>
              </a:defRPr>
            </a:lvl2pPr>
            <a:lvl3pPr marL="628650" indent="-260350">
              <a:tabLst/>
              <a:defRPr>
                <a:latin typeface="+mj-lt"/>
              </a:defRPr>
            </a:lvl3pPr>
            <a:lvl4pPr marL="0" indent="360363">
              <a:lnSpc>
                <a:spcPts val="1800"/>
              </a:lnSpc>
              <a:spcBef>
                <a:spcPts val="400"/>
              </a:spcBef>
              <a:defRPr>
                <a:latin typeface="+mj-lt"/>
              </a:defRPr>
            </a:lvl4pPr>
            <a:lvl5pPr>
              <a:lnSpc>
                <a:spcPts val="1800"/>
              </a:lnSpc>
              <a:spcBef>
                <a:spcPts val="400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6930876" y="5652839"/>
            <a:ext cx="1080120" cy="41549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962026" y="552451"/>
            <a:ext cx="8580438" cy="1219199"/>
          </a:xfrm>
        </p:spPr>
        <p:txBody>
          <a:bodyPr/>
          <a:lstStyle>
            <a:lvl1pPr marL="0" marR="0" indent="0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5400"/>
            </a:lvl1pPr>
          </a:lstStyle>
          <a:p>
            <a:pPr marL="0" marR="0" lvl="0" indent="0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Z:\Projects\Текущие\Проектная\FNS_2012\_БРЭНДБУК\out\PPT\3_1_present_A4-04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520"/>
            <a:ext cx="10691813" cy="7558635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62025" y="1771650"/>
            <a:ext cx="8561139" cy="5324475"/>
          </a:xfrm>
        </p:spPr>
        <p:txBody>
          <a:bodyPr/>
          <a:lstStyle>
            <a:lvl1pPr marL="363538" indent="0">
              <a:buFontTx/>
              <a:buNone/>
              <a:defRPr b="1">
                <a:latin typeface="+mj-lt"/>
              </a:defRPr>
            </a:lvl1pPr>
            <a:lvl2pPr marL="363538" indent="0">
              <a:defRPr>
                <a:latin typeface="+mj-lt"/>
              </a:defRPr>
            </a:lvl2pPr>
            <a:lvl3pPr marL="628650" indent="-260350">
              <a:defRPr>
                <a:latin typeface="+mj-lt"/>
              </a:defRPr>
            </a:lvl3pPr>
            <a:lvl4pPr marL="0" indent="360363">
              <a:defRPr>
                <a:latin typeface="+mj-lt"/>
              </a:defRPr>
            </a:lvl4pPr>
            <a:lvl5pPr marL="1435100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961196" y="552451"/>
            <a:ext cx="8581267" cy="1219199"/>
          </a:xfrm>
        </p:spPr>
        <p:txBody>
          <a:bodyPr/>
          <a:lstStyle>
            <a:lvl1pPr marL="0" marR="0" indent="0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5400"/>
            </a:lvl1pPr>
          </a:lstStyle>
          <a:p>
            <a:pPr marL="0" marR="0" lvl="0" indent="0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20" name="Номер слайда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0"/>
            <a:ext cx="10691813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5" y="1116335"/>
            <a:ext cx="8561139" cy="2232248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025" y="3781425"/>
            <a:ext cx="8561139" cy="3314700"/>
          </a:xfrm>
        </p:spPr>
        <p:txBody>
          <a:bodyPr anchor="t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52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305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458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61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76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91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5069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7222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87" y="2108"/>
            <a:ext cx="10691813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6" y="552451"/>
            <a:ext cx="8580438" cy="121920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962026" y="1771650"/>
            <a:ext cx="4234282" cy="517733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9958" y="1771650"/>
            <a:ext cx="4262505" cy="517733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4" y="552450"/>
            <a:ext cx="9196705" cy="12192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025" y="1771650"/>
            <a:ext cx="4297420" cy="626250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962025" y="2397901"/>
            <a:ext cx="4297420" cy="4698224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346701" y="1771650"/>
            <a:ext cx="4195762" cy="626250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346701" y="2412479"/>
            <a:ext cx="4195762" cy="4683646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87" y="2108"/>
            <a:ext cx="10691813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5" y="552451"/>
            <a:ext cx="9196705" cy="121920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578975" y="6474804"/>
            <a:ext cx="663575" cy="720080"/>
          </a:xfrm>
          <a:prstGeom prst="rect">
            <a:avLst/>
          </a:prstGeom>
        </p:spPr>
        <p:txBody>
          <a:bodyPr vert="horz" lIns="104306" tIns="52153" rIns="104306" bIns="52153" rtlCol="0" anchor="ctr">
            <a:normAutofit/>
          </a:bodyPr>
          <a:lstStyle>
            <a:lvl1pPr algn="ctr">
              <a:defRPr sz="2700" i="0">
                <a:solidFill>
                  <a:schemeClr val="bg1"/>
                </a:solidFill>
                <a:latin typeface="+mj-lt"/>
              </a:defRPr>
            </a:lvl1pPr>
          </a:lstStyle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671" y="301050"/>
            <a:ext cx="3518055" cy="1281214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80822" y="301051"/>
            <a:ext cx="5977908" cy="645332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4671" y="1582265"/>
            <a:ext cx="3518055" cy="5172114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54212" y="540271"/>
            <a:ext cx="8588251" cy="1224136"/>
          </a:xfrm>
          <a:prstGeom prst="rect">
            <a:avLst/>
          </a:prstGeom>
        </p:spPr>
        <p:txBody>
          <a:bodyPr vert="horz" lIns="104306" tIns="52153" rIns="104306" bIns="52153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54212" y="1764295"/>
            <a:ext cx="8588251" cy="5331830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34670" y="7008171"/>
            <a:ext cx="2495127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653579" y="7008171"/>
            <a:ext cx="3386243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734550" y="6660951"/>
            <a:ext cx="724718" cy="696626"/>
          </a:xfrm>
          <a:prstGeom prst="rect">
            <a:avLst/>
          </a:prstGeom>
        </p:spPr>
        <p:txBody>
          <a:bodyPr vert="horz" lIns="104306" tIns="52153" rIns="104306" bIns="52153" rtlCol="0" anchor="ctr">
            <a:normAutofit/>
          </a:bodyPr>
          <a:lstStyle>
            <a:lvl1pPr algn="ctr">
              <a:lnSpc>
                <a:spcPts val="2400"/>
              </a:lnSpc>
              <a:defRPr sz="2700">
                <a:solidFill>
                  <a:schemeClr val="bg1"/>
                </a:solidFill>
              </a:defRPr>
            </a:lvl1pPr>
          </a:lstStyle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 ftr="0" dt="0"/>
  <p:txStyles>
    <p:titleStyle>
      <a:lvl1pPr algn="l" defTabSz="1043056" rtl="0" eaLnBrk="1" latinLnBrk="0" hangingPunct="1">
        <a:lnSpc>
          <a:spcPts val="5200"/>
        </a:lnSpc>
        <a:spcBef>
          <a:spcPct val="0"/>
        </a:spcBef>
        <a:buNone/>
        <a:defRPr sz="4200" b="1" i="0" kern="1200">
          <a:solidFill>
            <a:srgbClr val="005AA9"/>
          </a:solidFill>
          <a:latin typeface="+mj-lt"/>
          <a:ea typeface="+mj-ea"/>
          <a:cs typeface="+mj-cs"/>
        </a:defRPr>
      </a:lvl1pPr>
    </p:titleStyle>
    <p:bodyStyle>
      <a:lvl1pPr marL="363538" indent="0" algn="l" defTabSz="1043056" rtl="0" eaLnBrk="1" latinLnBrk="0" hangingPunct="1">
        <a:spcBef>
          <a:spcPct val="20000"/>
        </a:spcBef>
        <a:buFont typeface="+mj-lt"/>
        <a:buNone/>
        <a:defRPr sz="3600" b="0" i="0" kern="1200">
          <a:solidFill>
            <a:srgbClr val="005AA9"/>
          </a:solidFill>
          <a:latin typeface="+mj-lt"/>
          <a:ea typeface="+mn-ea"/>
          <a:cs typeface="+mn-cs"/>
        </a:defRPr>
      </a:lvl1pPr>
      <a:lvl2pPr marL="363538" indent="0" algn="l" defTabSz="1043056" rtl="0" eaLnBrk="1" latinLnBrk="0" hangingPunct="1">
        <a:spcBef>
          <a:spcPct val="20000"/>
        </a:spcBef>
        <a:buFont typeface="Arial" pitchFamily="34" charset="0"/>
        <a:buNone/>
        <a:defRPr sz="2400" b="0" i="0" kern="1200">
          <a:solidFill>
            <a:srgbClr val="504F53"/>
          </a:solidFill>
          <a:latin typeface="+mj-lt"/>
          <a:ea typeface="+mn-ea"/>
          <a:cs typeface="+mn-cs"/>
        </a:defRPr>
      </a:lvl2pPr>
      <a:lvl3pPr marL="712788" indent="-260350" algn="l" defTabSz="1043056" rtl="0" eaLnBrk="1" latinLnBrk="0" hangingPunct="1">
        <a:spcBef>
          <a:spcPct val="20000"/>
        </a:spcBef>
        <a:buFont typeface="Arial" pitchFamily="34" charset="0"/>
        <a:buChar char="•"/>
        <a:defRPr sz="2400" b="0" i="0" kern="1200">
          <a:solidFill>
            <a:srgbClr val="504F53"/>
          </a:solidFill>
          <a:latin typeface="+mj-lt"/>
          <a:ea typeface="+mn-ea"/>
          <a:cs typeface="+mn-cs"/>
        </a:defRPr>
      </a:lvl3pPr>
      <a:lvl4pPr marL="0" indent="360363" algn="just" defTabSz="1043056" rtl="0" eaLnBrk="1" latinLnBrk="0" hangingPunct="1">
        <a:lnSpc>
          <a:spcPts val="1800"/>
        </a:lnSpc>
        <a:spcBef>
          <a:spcPts val="400"/>
        </a:spcBef>
        <a:buFont typeface="Arial" pitchFamily="34" charset="0"/>
        <a:buNone/>
        <a:tabLst/>
        <a:defRPr sz="1600" b="0" i="0" kern="1200">
          <a:solidFill>
            <a:srgbClr val="504F53"/>
          </a:solidFill>
          <a:latin typeface="+mj-lt"/>
          <a:ea typeface="+mn-ea"/>
          <a:cs typeface="+mn-cs"/>
        </a:defRPr>
      </a:lvl4pPr>
      <a:lvl5pPr marL="1435100" indent="0" algn="l" defTabSz="1043056" rtl="0" eaLnBrk="1" latinLnBrk="0" hangingPunct="1">
        <a:lnSpc>
          <a:spcPts val="1800"/>
        </a:lnSpc>
        <a:spcBef>
          <a:spcPts val="400"/>
        </a:spcBef>
        <a:buFont typeface="Arial" pitchFamily="34" charset="0"/>
        <a:buNone/>
        <a:defRPr sz="1400" b="0" i="0" kern="1200">
          <a:solidFill>
            <a:srgbClr val="8D8C90"/>
          </a:solidFill>
          <a:latin typeface="+mj-lt"/>
          <a:ea typeface="+mn-ea"/>
          <a:cs typeface="+mn-cs"/>
        </a:defRPr>
      </a:lvl5pPr>
      <a:lvl6pPr marL="2868404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932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1460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988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52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305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58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6112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64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916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69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222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2400" dirty="0"/>
              <a:t>Результаты работы УФНС России по Удмуртской Республике по досудебному урегулированию споров по итогам 2020 </a:t>
            </a:r>
            <a:r>
              <a:rPr lang="ru-RU" sz="2400" dirty="0" smtClean="0"/>
              <a:t>года</a:t>
            </a:r>
            <a:endParaRPr lang="ru-RU" sz="2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14252" y="5940871"/>
            <a:ext cx="8136904" cy="1356259"/>
          </a:xfrm>
        </p:spPr>
        <p:txBody>
          <a:bodyPr>
            <a:normAutofit fontScale="70000" lnSpcReduction="20000"/>
          </a:bodyPr>
          <a:lstStyle/>
          <a:p>
            <a:r>
              <a:rPr lang="ru-RU" sz="2200" dirty="0" smtClean="0"/>
              <a:t>Начальник отдела </a:t>
            </a:r>
            <a:r>
              <a:rPr lang="ru-RU" sz="2200" dirty="0"/>
              <a:t>досудебного урегулирования налоговых споров </a:t>
            </a:r>
            <a:endParaRPr lang="ru-RU" sz="2200" dirty="0" smtClean="0"/>
          </a:p>
          <a:p>
            <a:r>
              <a:rPr lang="ru-RU" sz="2200" dirty="0" smtClean="0"/>
              <a:t>УФНС России по Удмуртской Республике</a:t>
            </a:r>
          </a:p>
          <a:p>
            <a:r>
              <a:rPr lang="ru-RU" sz="2200" b="1" dirty="0" err="1" smtClean="0"/>
              <a:t>Косырева</a:t>
            </a:r>
            <a:r>
              <a:rPr lang="ru-RU" sz="2200" b="1" dirty="0" smtClean="0"/>
              <a:t> Лариса </a:t>
            </a:r>
            <a:r>
              <a:rPr lang="ru-RU" sz="2200" b="1" dirty="0" err="1" smtClean="0"/>
              <a:t>Фларидовна</a:t>
            </a:r>
            <a:endParaRPr lang="en-US" sz="2200" b="1" dirty="0" smtClean="0"/>
          </a:p>
          <a:p>
            <a:endParaRPr lang="en-US" dirty="0"/>
          </a:p>
          <a:p>
            <a:r>
              <a:rPr lang="ru-RU" sz="1900" dirty="0" smtClean="0"/>
              <a:t>11.03.2021</a:t>
            </a:r>
            <a:endParaRPr lang="ru-RU" sz="1900" dirty="0"/>
          </a:p>
        </p:txBody>
      </p:sp>
    </p:spTree>
    <p:extLst>
      <p:ext uri="{BB962C8B-B14F-4D97-AF65-F5344CB8AC3E}">
        <p14:creationId xmlns:p14="http://schemas.microsoft.com/office/powerpoint/2010/main" val="850327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98228" y="612279"/>
            <a:ext cx="8345115" cy="6264696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основании пункта 17.1 статьи 217 и пункта 2 статьи 217.1 Кодекса освобождаются от налогообложения доходы, получаемые физическими лицами за соответствующий налоговый период от продажи объектов недвижимого имущества, а также долей в указанном имуществе, при условии, что такой объект находился в собственности налогоплательщика в течение минимального предельного срока владения объектом недвижимого имущества и более.</a:t>
            </a:r>
          </a:p>
          <a:p>
            <a:pPr algn="ctr"/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пунктом 4 статьи 217.1 Кодекса минимальный предельный срок владения объектом недвижимого имущества составляет пять лет, за исключением случаев, указанных в пункте 3 статьи 217.1 Кодекса.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10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455365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98228" y="612279"/>
            <a:ext cx="8345115" cy="6264696"/>
          </a:xfrm>
        </p:spPr>
        <p:txBody>
          <a:bodyPr>
            <a:normAutofit fontScale="85000" lnSpcReduction="10000"/>
          </a:bodyPr>
          <a:lstStyle/>
          <a:p>
            <a:pPr algn="ctr"/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основании пункта 2 статьи 8.1 Гражданского кодекса Российской Федерации права на имущество, подлежащие государственной регистрации, возникают, изменяются и прекращаются с момента внесения соответствующей записи в государственный реестр, если иное не установлено законом.</a:t>
            </a:r>
          </a:p>
          <a:p>
            <a:pPr algn="ctr"/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пункту 1 статьи 131 Гражданского кодекса Российской Федерации право собственности и другие вещные права на недвижимые вещи, ограничения этих прав, их возникновение, переход и прекращение подлежат государственной регистрации в едином государственном реестре органами, осуществляющими государственную регистрацию прав на недвижимость и сделок с ней.</a:t>
            </a:r>
          </a:p>
          <a:p>
            <a:pPr algn="ctr"/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образом, </a:t>
            </a:r>
            <a:endParaRPr lang="ru-RU" sz="2800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минимальный 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предельный срок владения объектом недвижимого имущества исчисляется с даты государственной регистрации права собственности на объект недвижимого имущества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11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67822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98228" y="612279"/>
            <a:ext cx="8345115" cy="6264696"/>
          </a:xfrm>
        </p:spPr>
        <p:txBody>
          <a:bodyPr>
            <a:normAutofit/>
          </a:bodyPr>
          <a:lstStyle/>
          <a:p>
            <a:pPr algn="ctr"/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подпунктом 12 пункта 1 статьи 31 и статьей 90 Кодекса налоговые органы вправе при проведении налоговых проверок и осуществлении иных мероприятий налогового контроля вызывать в качестве свидетелей для дачи показаний лиц, которым могут быть известны какие-либо обстоятельства, имеющие значение для осуществления такого контроля. Показания свидетеля заносятся в протокол</a:t>
            </a: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Отказ от дачи показаний на все вопросы, независимо от их смысла, свидетельствует о намеренном воспрепятствовании осуществлению законных полномочий налоговым органом.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12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701364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82204" y="612279"/>
            <a:ext cx="8784976" cy="6264696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положениями подпункта 1 пункта 1 статьи 394 Кодекса в отношении отдельных категорий земельных участков, в том числе приобретенных (предоставленных) для жилищного строительства, включая индивидуальное жилищное строительство, устанавливается пониженная налоговая ставка 0,3 процента</a:t>
            </a: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endParaRPr lang="ru-RU" sz="2800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смыслу налогового законодательства пониженные ставки земельного налога устанавливаются для физических лиц, непосредственно использующих земли для индивидуального жилищного </a:t>
            </a: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строительства</a:t>
            </a:r>
          </a:p>
          <a:p>
            <a:pPr algn="ctr"/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(Определение Верховного Суда 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РФ</a:t>
            </a:r>
          </a:p>
          <a:p>
            <a:pPr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20.06.2018 № 301-КГ18-7425).</a:t>
            </a:r>
          </a:p>
          <a:p>
            <a:pPr algn="ctr"/>
            <a:endParaRPr lang="ru-RU" sz="1800" b="1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 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разрешенного использования не может быть единственным </a:t>
            </a: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условием. </a:t>
            </a:r>
          </a:p>
          <a:p>
            <a:pPr algn="ctr"/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приобретение земельных 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участков</a:t>
            </a:r>
          </a:p>
          <a:p>
            <a:pPr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имеет своей целью не осуществление жилищного строительства, а иные цели, </a:t>
            </a:r>
            <a:endParaRPr lang="ru-RU" sz="2800" b="1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основания 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применения пониженной налоговой ставки отсутствуют.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13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020784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54212" y="3852639"/>
            <a:ext cx="8580438" cy="1219199"/>
          </a:xfrm>
        </p:spPr>
        <p:txBody>
          <a:bodyPr/>
          <a:lstStyle/>
          <a:p>
            <a:pPr algn="ctr">
              <a:defRPr/>
            </a:pPr>
            <a:r>
              <a:rPr lang="ru-RU" cap="all" dirty="0"/>
              <a:t>Спасибо за внимание!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14</a:t>
            </a:fld>
            <a:endParaRPr lang="ru-RU" dirty="0"/>
          </a:p>
        </p:txBody>
      </p:sp>
      <p:pic>
        <p:nvPicPr>
          <p:cNvPr id="5" name="Изображение 1" descr="FNS_vizitka_for_rukovodstvo.png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0556" y="684287"/>
            <a:ext cx="2360928" cy="2456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1789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54212" y="612279"/>
            <a:ext cx="8712968" cy="6120680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Административное правонарушение</a:t>
            </a: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algn="ctr"/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предусмотренное 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частью 1 статьи 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15.25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КОАП РФ</a:t>
            </a:r>
          </a:p>
          <a:p>
            <a:pPr algn="ctr"/>
            <a:endParaRPr lang="ru-RU" sz="2800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незаконной валютной операции, к которой относится выплата заработной платы нерезидентам через кассу, минуя расчетный счет, влечет наложение административного штрафа на индивидуальных предпринимателей и юридических лиц в размере </a:t>
            </a:r>
            <a:endParaRPr lang="ru-RU" sz="2800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75 до 100 процентов суммы </a:t>
            </a:r>
          </a:p>
          <a:p>
            <a:pPr algn="ctr"/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незаконной 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валютной операции. </a:t>
            </a:r>
            <a:endParaRPr lang="ru-RU" sz="2800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800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Должностным 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лицам грозит штраф </a:t>
            </a:r>
            <a:endParaRPr lang="ru-RU" sz="2800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 до 30 тысяч 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рублей</a:t>
            </a:r>
            <a:endParaRPr lang="ru-RU" sz="28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704493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98228" y="684287"/>
            <a:ext cx="8345115" cy="5763766"/>
          </a:xfrm>
        </p:spPr>
        <p:txBody>
          <a:bodyPr>
            <a:normAutofit/>
          </a:bodyPr>
          <a:lstStyle/>
          <a:p>
            <a:pPr algn="ctr"/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 различать </a:t>
            </a: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понятия</a:t>
            </a:r>
          </a:p>
          <a:p>
            <a:pPr algn="ctr"/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«вид на жительство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ctr"/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который дает право считаться резидентом РФ, и понятие </a:t>
            </a:r>
            <a:endParaRPr lang="ru-RU" sz="2800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разрешение на временное проживание»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sz="2800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которое  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дает законные основания для нахождения на территории РФ, но при этом лицо продолжает оставаться нерезидентом</a:t>
            </a: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ctr"/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соответственно все расчеты с данным лицом осуществляются в рамках закона 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173-ФЗ</a:t>
            </a:r>
          </a:p>
          <a:p>
            <a:pPr algn="ctr"/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 валютном регулировании и валютном контроле»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60281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98228" y="1044327"/>
            <a:ext cx="8345115" cy="5403726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соответствии с абзацем четвертым </a:t>
            </a:r>
            <a:endParaRPr lang="ru-RU" sz="2800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статьи 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327.2 Трудового кодекса </a:t>
            </a:r>
            <a:endParaRPr lang="ru-RU" sz="2800" b="1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наряду 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 сведениями, предусмотренными частью первой статьи 57 Трудового кодекса, </a:t>
            </a:r>
            <a:endParaRPr lang="ru-RU" sz="2800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трудовом договоре 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работником, являющимся иностранным гражданином, 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указываются сведения о виде на жительство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выданном в соответствии с законодательством о правовом положении иностранных граждан в Российской Федерации.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080957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98228" y="1044327"/>
            <a:ext cx="8345115" cy="5403726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Частью 2 статьи 3.4 КоАП РФ 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предусмотрено</a:t>
            </a: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ctr"/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предупреждение устанавливается за впервые совершенные административные правонарушения </a:t>
            </a:r>
            <a:endParaRPr lang="ru-RU" sz="2800" b="1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отсутствии причинения вреда или возникновения угрозы причинения вреда жизни и здоровью людей, объектам животного и растительного мира, окружающей среде, объектам культурного наследия (памятникам истории и культуры) народов Российской Федерации, безопасности государства, угрозы чрезвычайных ситуаций природного и техногенного характера, а также при отсутствии имущественного ущерба.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59389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98228" y="756295"/>
            <a:ext cx="8345115" cy="5403726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документов, свидетельствующих о вручении налогоплательщику требования, не имеет определяющего значения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sz="2800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 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в силу прямого указания, 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направленное заказной корреспонденцией 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требование </a:t>
            </a:r>
            <a:endParaRPr lang="ru-RU" sz="2800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считается 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врученным на шестой 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день</a:t>
            </a:r>
            <a:endParaRPr lang="en-US" sz="2800" b="1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(пункт 4 статьи 31 Кодекса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800" b="1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Высший 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Арбитражный Суд Российской Федерации в Определении 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24.05.2013 № ВАС-6231/13 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указал, что шестидневный срок предполагаемой даты получения требования о представлении документов (информации), представляет собой юридическую презумпцию, подлежащую применению в тех случаях, когда такое требование фактически не получено или дата его получения не известна.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277991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98228" y="756295"/>
            <a:ext cx="8345115" cy="5403726"/>
          </a:xfrm>
        </p:spPr>
        <p:txBody>
          <a:bodyPr>
            <a:normAutofit/>
          </a:bodyPr>
          <a:lstStyle/>
          <a:p>
            <a:pPr algn="ctr"/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01.09.2020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года начала действовать норма </a:t>
            </a:r>
            <a:endParaRPr lang="ru-RU" sz="2800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статьи 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22.4 Федерального Закона 129-ФЗ </a:t>
            </a:r>
            <a:endParaRPr lang="ru-RU" sz="2800" b="1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государственной регистрации юридических лиц и индивидуальных предпринимателей», </a:t>
            </a:r>
            <a:endParaRPr lang="ru-RU" sz="2800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позволяющая 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исключать из ЕГРИП индивидуальных предпринимателей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sz="2800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которые 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отчитывались 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течение последних 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 месяцев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либо у ИП с даты окончания действия патента истекло 15 месяцев</a:t>
            </a: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ctr"/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также 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имеется недоимка и 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задолженность</a:t>
            </a:r>
          </a:p>
          <a:p>
            <a:pPr algn="ctr"/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налогам и сборам.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64555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98228" y="612279"/>
            <a:ext cx="8345115" cy="6264696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Сообщения о предстоящем исключении </a:t>
            </a: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публикуются</a:t>
            </a:r>
          </a:p>
          <a:p>
            <a:pPr algn="ctr"/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журнале 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«Вестник государственной регистрации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ctr"/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также на электронном Интернет-ресурсе 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www.vestnik-gosreg.ru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800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8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Одновременно 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решением о предстоящем исключении недействующего индивидуального предпринимателя из ЕГРИП должны быть опубликованы сведения о порядке и сроках направления заявлений недействующим индивидуальным предпринимателем, кредиторами или иными лицами, чьи права и законные интересы затрагиваются в связи с исключением недействующего индивидуального предпринимателя из ЕГРИП с указанием адреса, по которому могут быть направлены заявления (пункт 3 статьи 22.4 Закона № 129-ФЗ). </a:t>
            </a:r>
            <a:endParaRPr lang="ru-RU" sz="2800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течение срока, </a:t>
            </a:r>
            <a:endParaRPr lang="ru-RU" sz="2800" b="1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предусмотренного 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пунктом 4 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статьи 22.4  Закона № 129-ФЗ, </a:t>
            </a:r>
            <a:endParaRPr lang="ru-RU" sz="2800" b="1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заявления 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направлены или не представлены, </a:t>
            </a:r>
            <a:endParaRPr lang="ru-RU" sz="2800" b="1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регистрирующий 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 исключает недействующего индивидуального предпринимателя из ЕГРИП путем внесения в него соответствующей записи </a:t>
            </a:r>
            <a:endParaRPr lang="ru-RU" sz="2800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пункт 5 статьи 22.4  Закона № 129-ФЗ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89016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98228" y="612279"/>
            <a:ext cx="8345115" cy="6264696"/>
          </a:xfrm>
        </p:spPr>
        <p:txBody>
          <a:bodyPr>
            <a:normAutofit/>
          </a:bodyPr>
          <a:lstStyle/>
          <a:p>
            <a:pPr algn="ctr"/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системного толкования норм права, содержащихся в различных нормативных актах </a:t>
            </a:r>
            <a:endParaRPr lang="ru-RU" sz="2800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частности ЖК РФ, ГК РФ, НК РФ) </a:t>
            </a:r>
            <a:endParaRPr lang="ru-RU" sz="2800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следует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что на патентную систему налогообложения может переводиться </a:t>
            </a:r>
            <a:endParaRPr lang="ru-RU" sz="2800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только 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 по ремонту жилья и других построек, связанных с жильем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sz="2800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 по ремонту нежилых помещений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офисов, складов и иных объектов недвижимости, не предназначенных для проживания граждан и не связанных с эксплуатацией жилых помещений, 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должна облагаться в рамках иных режимов налогообложения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3689185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1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465</TotalTime>
  <Words>1037</Words>
  <Application>Microsoft Office PowerPoint</Application>
  <PresentationFormat>Произвольный</PresentationFormat>
  <Paragraphs>88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Тема1</vt:lpstr>
      <vt:lpstr>Результаты работы УФНС России по Удмуртской Республике по досудебному урегулированию споров по итогам 2020 года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внимание!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Жаров Дмитрий Феликсович</dc:creator>
  <cp:lastModifiedBy>Еланцева Марина Николаевна</cp:lastModifiedBy>
  <cp:revision>83</cp:revision>
  <dcterms:created xsi:type="dcterms:W3CDTF">2020-09-08T11:35:20Z</dcterms:created>
  <dcterms:modified xsi:type="dcterms:W3CDTF">2021-03-11T07:17:43Z</dcterms:modified>
</cp:coreProperties>
</file>