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77" r:id="rId2"/>
    <p:sldId id="279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66" r:id="rId15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F62AB6-B68B-441F-9AC8-D04EB99B4DBD}">
          <p14:sldIdLst>
            <p14:sldId id="277"/>
            <p14:sldId id="279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4"/>
            <p14:sldId id="2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520"/>
            <a:ext cx="10691812" cy="75607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/>
              <a:t>Результаты работы УФНС России по Удмуртской Республике по досудебному урегулированию споров по итогам 2020 </a:t>
            </a:r>
            <a:r>
              <a:rPr lang="ru-RU" sz="2400" dirty="0" smtClean="0"/>
              <a:t>года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252" y="5940871"/>
            <a:ext cx="8136904" cy="1356259"/>
          </a:xfrm>
        </p:spPr>
        <p:txBody>
          <a:bodyPr>
            <a:normAutofit fontScale="70000" lnSpcReduction="20000"/>
          </a:bodyPr>
          <a:lstStyle/>
          <a:p>
            <a:r>
              <a:rPr lang="ru-RU" sz="2200" dirty="0" smtClean="0"/>
              <a:t>Начальник отдела </a:t>
            </a:r>
            <a:r>
              <a:rPr lang="ru-RU" sz="2200" dirty="0"/>
              <a:t>досудебного урегулирования налоговых споров </a:t>
            </a:r>
            <a:endParaRPr lang="ru-RU" sz="2200" dirty="0" smtClean="0"/>
          </a:p>
          <a:p>
            <a:r>
              <a:rPr lang="ru-RU" sz="2200" dirty="0" smtClean="0"/>
              <a:t>УФНС России по Удмуртской Республике</a:t>
            </a:r>
          </a:p>
          <a:p>
            <a:r>
              <a:rPr lang="ru-RU" sz="2200" b="1" dirty="0" err="1" smtClean="0"/>
              <a:t>Косырева</a:t>
            </a:r>
            <a:r>
              <a:rPr lang="ru-RU" sz="2200" b="1" dirty="0" smtClean="0"/>
              <a:t> Лариса </a:t>
            </a:r>
            <a:r>
              <a:rPr lang="ru-RU" sz="2200" b="1" dirty="0" err="1" smtClean="0"/>
              <a:t>Фларидовна</a:t>
            </a:r>
            <a:endParaRPr lang="en-US" sz="2200" b="1" dirty="0" smtClean="0"/>
          </a:p>
          <a:p>
            <a:endParaRPr lang="en-US" dirty="0"/>
          </a:p>
          <a:p>
            <a:r>
              <a:rPr lang="ru-RU" sz="1900" dirty="0" smtClean="0"/>
              <a:t>11.03.2021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8503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612279"/>
            <a:ext cx="8345115" cy="62646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пункта 17.1 статьи 217 и пункта 2 статьи 217.1 Кодекса освобождаются от налогообложения доходы, получаемые физическими лицами за соответствующий налоговый период от продажи объектов недвижимого имущества, а также долей в указанном имуществе, при условии, что такой объект находился в собственности налогоплательщика в течение минимального предельного срока владения объектом недвижимого имущества и более.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4 статьи 217.1 Кодекса минимальный предельный срок владения объектом недвижимого имущества составляет пять лет, за исключением случаев, указанных в пункте 3 статьи 217.1 Кодекса.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536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612279"/>
            <a:ext cx="8345115" cy="626469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пункта 2 статьи 8.1 Гражданского кодекса Российской Федерации права на имущество, подлежащие государственной регистрации, возникают, изменяются и прекращаются с момента внесения соответствующей записи в государственный реестр, если иное не установлено законом.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1 статьи 131 Гражданского кодекса Российской Федерации право собственности и другие вещные права на недвижимые вещи, ограничения этих прав, их возникновение, переход и прекращение подлежат государственной регистрации в едином государственном реестре органами, осуществляющими государственную регистрацию прав на недвижимость и сделок с ней.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срок владения объектом недвижимого имущества исчисляется с даты государственной регистрации права собственности на объект недвижимого имущества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78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612279"/>
            <a:ext cx="8345115" cy="626469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подпунктом 12 пункта 1 статьи 31 и статьей 90 Кодекса налоговые органы вправе при проведении налоговых проверок и осуществлении иных мероприятий налогового контроля вызывать в качестве свидетелей для дачи показаний лиц, которым могут быть известны какие-либо обстоятельства, имеющие значение для осуществления такого контроля. Показания свидетеля заносятся в протокол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дачи показаний на все вопросы, независимо от их смысла, свидетельствует о намеренном воспрепятствовании осуществлению законных полномочий налоговым органом.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13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2204" y="612279"/>
            <a:ext cx="8784976" cy="626469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положениями подпункта 1 пункта 1 статьи 394 Кодекса в отношении отдельных категорий земельных участков, в том числе приобретенных (предоставленных) для жилищного строительства, включая индивидуальное жилищное строительство, устанавливается пониженная налоговая ставка 0,3 процента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смыслу налогового законодательства пониженные ставки земельного налога устанавливаются для физических лиц, непосредственно использующих земли для индивидуального жилищного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(Определение Верховного Суда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20.06.2018 № 301-КГ18-7425).</a:t>
            </a:r>
          </a:p>
          <a:p>
            <a:pPr algn="ctr"/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разрешенного использования не может быть единственным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условием.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приобретение земельных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своей целью не осуществление жилищного строительства, а иные цели,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применения пониженной налоговой ставки отсутствуют.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07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852639"/>
            <a:ext cx="8580438" cy="1219199"/>
          </a:xfrm>
        </p:spPr>
        <p:txBody>
          <a:bodyPr/>
          <a:lstStyle/>
          <a:p>
            <a:pPr algn="ctr">
              <a:defRPr/>
            </a:pPr>
            <a:r>
              <a:rPr lang="ru-RU" cap="all" dirty="0"/>
              <a:t>Спасибо за внимание!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5" name="Изображение 1" descr="FNS_vizitka_for_rukovodstvo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56" y="684287"/>
            <a:ext cx="2360928" cy="245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612279"/>
            <a:ext cx="8712968" cy="61206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правонарушение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1 статьи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15.25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</a:t>
            </a:r>
          </a:p>
          <a:p>
            <a:pPr algn="ctr"/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незаконной валютной операции, к которой относится выплата заработной платы нерезидентам через кассу, минуя расчетный счет, влечет наложение административного штрафа на индивидуальных предпринимателей и юридических лиц в размере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до 100 процентов суммы 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незаконной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валютной операции.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Должностным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 грозит штраф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до 30 тысяч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44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684287"/>
            <a:ext cx="8345115" cy="576376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различать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«вид на жительство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дает право считаться резидентом РФ, и понятие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на временное проживание»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 законные основания для нахождения на территории РФ, но при этом лицо продолжает оставаться нерезидентом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все расчеты с данным лицом осуществляются в рамках закона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173-ФЗ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валютном регулировании и валютном контроле»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2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1044327"/>
            <a:ext cx="8345115" cy="54037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абзацем четвертым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327.2 Трудового кодекса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сведениями, предусмотренными частью первой статьи 57 Трудового кодекса,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трудовом договоре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работником, являющимся иностранным гражданином,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сведения о виде на жительство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выданном в соответствии с законодательством о правовом положении иностранных граждан в Российской Федерации.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09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1044327"/>
            <a:ext cx="8345115" cy="540372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2 статьи 3.4 КоАП РФ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устанавливается за впервые совершенные административные правонарушения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причинения вреда или возникновения угрозы причинения вреда жизни и здоровью людей, объектам животного и растительного мира, окружающей среде, объектам культурного наследия (памятникам истории и культуры) народов Российской Федерации, безопасности государства, угрозы чрезвычайных ситуаций природного и техногенного характера, а также при отсутствии имущественного ущерба.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3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756295"/>
            <a:ext cx="8345115" cy="540372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документов, свидетельствующих о вручении налогоплательщику требования, не имеет определяющего значения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силу прямого указания,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направленное заказной корреспонденцией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врученным на шестой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endParaRPr lang="en-US" sz="2800" b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 статьи 31 Кодекса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Арбитражный Суд Российской Федерации в Определении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24.05.2013 № ВАС-6231/13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указал, что шестидневный срок предполагаемой даты получения требования о представлении документов (информации), представляет собой юридическую презумпцию, подлежащую применению в тех случаях, когда такое требование фактически не получено или дата его получения не известна.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79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756295"/>
            <a:ext cx="8345115" cy="540372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01.09.2020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начала действовать норма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22.4 Федерального Закона 129-ФЗ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государственной регистрации юридических лиц и индивидуальных предпринимателей»,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позволяющая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исключать из ЕГРИП индивидуальных предпринимателей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отчитывались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последних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месяцев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либо у ИП с даты окончания действия патента истекло 15 месяцев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недоимка 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налогам и сборам.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45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612279"/>
            <a:ext cx="8345115" cy="626469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о предстоящем исключении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публикуются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«Вестник государственной регистрации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электронном Интернет-ресурсе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www.vestnik-gosreg.ru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решением о предстоящем исключении недействующего индивидуального предпринимателя из ЕГРИП должны быть опубликованы сведения о порядке и сроках направления заявлений недействующим индивидуальным предпринимателем, кредиторами или иными лицами, чьи права и законные интересы затрагиваются в связи с исключением недействующего индивидуального предпринимателя из ЕГРИП с указанием адреса, по которому могут быть направлены заявления (пункт 3 статьи 22.4 Закона № 129-ФЗ).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срока,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4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22.4  Закона № 129-ФЗ,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направлены или не представлены,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регистрирующий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исключает недействующего индивидуального предпринимателя из ЕГРИП путем внесения в него соответствующей записи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5 статьи 22.4  Закона № 129-ФЗ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90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8228" y="612279"/>
            <a:ext cx="8345115" cy="626469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системного толкования норм права, содержащихся в различных нормативных актах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 ЖК РФ, ГК РФ, НК РФ)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на патентную систему налогообложения может переводиться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ремонту жилья и других построек, связанных с жильем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ремонту нежилых помещений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офисов, складов и иных объектов недвижимости, не предназначенных для проживания граждан и не связанных с эксплуатацией жилых помещений,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облагаться в рамках иных режимов налогообложения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891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465</TotalTime>
  <Words>1037</Words>
  <Application>Microsoft Office PowerPoint</Application>
  <PresentationFormat>Произвольный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Результаты работы УФНС России по Удмуртской Республике по досудебному урегулированию споров по итогам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Жаров Дмитрий Феликсович</dc:creator>
  <cp:lastModifiedBy>Еланцева Марина Николаевна</cp:lastModifiedBy>
  <cp:revision>83</cp:revision>
  <dcterms:created xsi:type="dcterms:W3CDTF">2020-09-08T11:35:20Z</dcterms:created>
  <dcterms:modified xsi:type="dcterms:W3CDTF">2021-03-11T07:17:43Z</dcterms:modified>
</cp:coreProperties>
</file>